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6" r:id="rId2"/>
    <p:sldId id="257" r:id="rId3"/>
    <p:sldId id="258" r:id="rId4"/>
    <p:sldId id="259" r:id="rId5"/>
    <p:sldId id="260" r:id="rId6"/>
    <p:sldId id="264" r:id="rId7"/>
    <p:sldId id="261" r:id="rId8"/>
    <p:sldId id="262" r:id="rId9"/>
    <p:sldId id="263" r:id="rId10"/>
    <p:sldId id="265"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96F22C-C407-4B23-817D-4B949B05F7DE}" type="datetimeFigureOut">
              <a:rPr lang="ar-SA" smtClean="0"/>
              <a:t>02/26/1437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4B6EFE9-D202-4498-BBBA-FA998DF1E3C8}" type="slidenum">
              <a:rPr lang="ar-SA" smtClean="0"/>
              <a:t>‹#›</a:t>
            </a:fld>
            <a:endParaRPr lang="ar-SA"/>
          </a:p>
        </p:txBody>
      </p:sp>
    </p:spTree>
    <p:extLst>
      <p:ext uri="{BB962C8B-B14F-4D97-AF65-F5344CB8AC3E}">
        <p14:creationId xmlns:p14="http://schemas.microsoft.com/office/powerpoint/2010/main" val="4924783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54B6EFE9-D202-4498-BBBA-FA998DF1E3C8}" type="slidenum">
              <a:rPr lang="ar-SA" smtClean="0"/>
              <a:t>7</a:t>
            </a:fld>
            <a:endParaRPr lang="ar-SA"/>
          </a:p>
        </p:txBody>
      </p:sp>
    </p:spTree>
    <p:extLst>
      <p:ext uri="{BB962C8B-B14F-4D97-AF65-F5344CB8AC3E}">
        <p14:creationId xmlns:p14="http://schemas.microsoft.com/office/powerpoint/2010/main" val="360977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02/26/1437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52119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02/26/1437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19057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02/26/1437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1310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02/26/1437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2033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60D611-E3D0-46A7-A75B-2F66D0029496}" type="datetimeFigureOut">
              <a:rPr lang="ar-SA" smtClean="0"/>
              <a:t>02/26/1437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1579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960D611-E3D0-46A7-A75B-2F66D0029496}" type="datetimeFigureOut">
              <a:rPr lang="ar-SA" smtClean="0"/>
              <a:t>02/26/1437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58510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960D611-E3D0-46A7-A75B-2F66D0029496}" type="datetimeFigureOut">
              <a:rPr lang="ar-SA" smtClean="0"/>
              <a:t>02/26/1437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47298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960D611-E3D0-46A7-A75B-2F66D0029496}" type="datetimeFigureOut">
              <a:rPr lang="ar-SA" smtClean="0"/>
              <a:t>02/26/1437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54474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D611-E3D0-46A7-A75B-2F66D0029496}" type="datetimeFigureOut">
              <a:rPr lang="ar-SA" smtClean="0"/>
              <a:t>02/26/1437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3873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0D611-E3D0-46A7-A75B-2F66D0029496}" type="datetimeFigureOut">
              <a:rPr lang="ar-SA" smtClean="0"/>
              <a:t>02/26/1437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3453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0D611-E3D0-46A7-A75B-2F66D0029496}" type="datetimeFigureOut">
              <a:rPr lang="ar-SA" smtClean="0"/>
              <a:t>02/26/1437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112516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960D611-E3D0-46A7-A75B-2F66D0029496}" type="datetimeFigureOut">
              <a:rPr lang="ar-SA" smtClean="0"/>
              <a:t>02/26/1437</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E59AA4C-EE45-4781-9EE1-94C7805A138F}" type="slidenum">
              <a:rPr lang="ar-SA" smtClean="0"/>
              <a:t>‹#›</a:t>
            </a:fld>
            <a:endParaRPr lang="ar-SA"/>
          </a:p>
        </p:txBody>
      </p:sp>
    </p:spTree>
    <p:extLst>
      <p:ext uri="{BB962C8B-B14F-4D97-AF65-F5344CB8AC3E}">
        <p14:creationId xmlns:p14="http://schemas.microsoft.com/office/powerpoint/2010/main" val="675636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846640" cy="2016223"/>
          </a:xfrm>
        </p:spPr>
        <p:txBody>
          <a:bodyPr>
            <a:normAutofit fontScale="90000"/>
          </a:bodyPr>
          <a:lstStyle/>
          <a:p>
            <a:r>
              <a:rPr lang="en-US" sz="4000" b="1" dirty="0" smtClean="0"/>
              <a:t/>
            </a:r>
            <a:br>
              <a:rPr lang="en-US" sz="4000" b="1" dirty="0" smtClean="0"/>
            </a:br>
            <a:r>
              <a:rPr lang="en-US" sz="4000" b="1" dirty="0"/>
              <a:t/>
            </a:r>
            <a:br>
              <a:rPr lang="en-US" sz="4000" b="1" dirty="0"/>
            </a:br>
            <a:r>
              <a:rPr lang="en-US" b="1" dirty="0" smtClean="0">
                <a:solidFill>
                  <a:srgbClr val="C00000"/>
                </a:solidFill>
                <a:latin typeface="Algerian" pitchFamily="82" charset="0"/>
              </a:rPr>
              <a:t>Physical </a:t>
            </a:r>
            <a:r>
              <a:rPr lang="en-US" b="1" dirty="0">
                <a:solidFill>
                  <a:srgbClr val="C00000"/>
                </a:solidFill>
                <a:latin typeface="Algerian" pitchFamily="82" charset="0"/>
              </a:rPr>
              <a:t>Electronics </a:t>
            </a:r>
            <a:r>
              <a:rPr lang="en-US" b="1" dirty="0" smtClean="0">
                <a:solidFill>
                  <a:srgbClr val="C00000"/>
                </a:solidFill>
                <a:latin typeface="Algerian" pitchFamily="82" charset="0"/>
              </a:rPr>
              <a:t/>
            </a:r>
            <a:br>
              <a:rPr lang="en-US" b="1" dirty="0" smtClean="0">
                <a:solidFill>
                  <a:srgbClr val="C00000"/>
                </a:solidFill>
                <a:latin typeface="Algerian" pitchFamily="82" charset="0"/>
              </a:rPr>
            </a:br>
            <a:r>
              <a:rPr lang="en-US" b="1" dirty="0">
                <a:solidFill>
                  <a:srgbClr val="C00000"/>
                </a:solidFill>
                <a:latin typeface="Algerian" pitchFamily="82" charset="0"/>
              </a:rPr>
              <a:t/>
            </a:r>
            <a:br>
              <a:rPr lang="en-US" b="1" dirty="0">
                <a:solidFill>
                  <a:srgbClr val="C00000"/>
                </a:solidFill>
                <a:latin typeface="Algerian" pitchFamily="82" charset="0"/>
              </a:rPr>
            </a:br>
            <a:r>
              <a:rPr lang="en-US" sz="4000" b="1" dirty="0" smtClean="0"/>
              <a:t>                          </a:t>
            </a:r>
            <a:r>
              <a:rPr lang="en-US" sz="3600" b="1" dirty="0" smtClean="0"/>
              <a:t>lecture-5</a:t>
            </a:r>
            <a:r>
              <a:rPr lang="en-US" sz="4000" b="1" dirty="0" smtClean="0"/>
              <a:t>                                </a:t>
            </a:r>
            <a:r>
              <a:rPr lang="en-US" sz="4000" b="1" dirty="0" smtClean="0"/>
              <a:t/>
            </a:r>
            <a:br>
              <a:rPr lang="en-US" sz="4000" b="1" dirty="0" smtClean="0"/>
            </a:br>
            <a:r>
              <a:rPr lang="en-US" dirty="0"/>
              <a:t/>
            </a:r>
            <a:br>
              <a:rPr lang="en-US" dirty="0"/>
            </a:br>
            <a:endParaRPr lang="ar-SA" dirty="0"/>
          </a:p>
        </p:txBody>
      </p:sp>
      <p:sp>
        <p:nvSpPr>
          <p:cNvPr id="3" name="Subtitle 2"/>
          <p:cNvSpPr>
            <a:spLocks noGrp="1"/>
          </p:cNvSpPr>
          <p:nvPr>
            <p:ph type="subTitle" idx="1"/>
          </p:nvPr>
        </p:nvSpPr>
        <p:spPr>
          <a:xfrm>
            <a:off x="899592" y="2636912"/>
            <a:ext cx="7704856" cy="3456384"/>
          </a:xfrm>
        </p:spPr>
        <p:txBody>
          <a:bodyPr>
            <a:normAutofit fontScale="25000" lnSpcReduction="20000"/>
          </a:bodyPr>
          <a:lstStyle/>
          <a:p>
            <a:pPr eaLnBrk="0" fontAlgn="base" hangingPunct="0"/>
            <a:r>
              <a:rPr lang="en-US" sz="17600" b="1" u="sng" dirty="0">
                <a:effectLst>
                  <a:outerShdw blurRad="38100" dist="38100" dir="2700000" algn="tl">
                    <a:srgbClr val="C0C0C0"/>
                  </a:outerShdw>
                </a:effectLst>
                <a:cs typeface="+mj-cs"/>
              </a:rPr>
              <a:t>X-Ray Diffraction(Bragg's Law)</a:t>
            </a:r>
            <a:endParaRPr lang="en-US" sz="17600" dirty="0">
              <a:cs typeface="+mj-cs"/>
            </a:endParaRPr>
          </a:p>
          <a:p>
            <a:pPr eaLnBrk="0" fontAlgn="base" hangingPunct="0"/>
            <a:r>
              <a:rPr lang="en-US" sz="2800" b="1" dirty="0">
                <a:effectLst>
                  <a:outerShdw blurRad="38100" dist="38100" dir="2700000" algn="tl">
                    <a:srgbClr val="C0C0C0"/>
                  </a:outerShdw>
                </a:effectLst>
              </a:rPr>
              <a:t> </a:t>
            </a:r>
            <a:endParaRPr lang="en-US" sz="2800" dirty="0"/>
          </a:p>
          <a:p>
            <a:pPr eaLnBrk="0" fontAlgn="base" hangingPunct="0"/>
            <a:r>
              <a:rPr lang="en-US" sz="2800" b="1" dirty="0">
                <a:effectLst>
                  <a:outerShdw blurRad="38100" dist="38100" dir="2700000" algn="tl">
                    <a:srgbClr val="C0C0C0"/>
                  </a:outerShdw>
                </a:effectLst>
              </a:rPr>
              <a:t> </a:t>
            </a:r>
            <a:endParaRPr lang="en-US" sz="2800" dirty="0"/>
          </a:p>
          <a:p>
            <a:pPr eaLnBrk="0" fontAlgn="base" hangingPunct="0"/>
            <a:r>
              <a:rPr lang="en-US" sz="2800" b="1" dirty="0">
                <a:effectLst>
                  <a:outerShdw blurRad="38100" dist="38100" dir="2700000" algn="tl">
                    <a:srgbClr val="C0C0C0"/>
                  </a:outerShdw>
                </a:effectLst>
              </a:rPr>
              <a:t> </a:t>
            </a:r>
            <a:endParaRPr lang="en-US" sz="2800" dirty="0"/>
          </a:p>
          <a:p>
            <a:pPr eaLnBrk="0" fontAlgn="base" hangingPunct="0"/>
            <a:r>
              <a:rPr lang="en-US" sz="2800" b="1" u="sng" dirty="0">
                <a:effectLst>
                  <a:outerShdw blurRad="38100" dist="38100" dir="2700000" algn="tl">
                    <a:srgbClr val="C0C0C0"/>
                  </a:outerShdw>
                </a:effectLst>
              </a:rPr>
              <a:t> </a:t>
            </a:r>
            <a:endParaRPr lang="en-US" sz="2800" dirty="0"/>
          </a:p>
          <a:p>
            <a:pPr eaLnBrk="0" fontAlgn="base" hangingPunct="0"/>
            <a:r>
              <a:rPr lang="en-US" sz="2800" dirty="0"/>
              <a:t> </a:t>
            </a:r>
          </a:p>
          <a:p>
            <a:pPr eaLnBrk="0" fontAlgn="base" hangingPunct="0"/>
            <a:r>
              <a:rPr lang="en-US" sz="5400" dirty="0"/>
              <a:t> </a:t>
            </a:r>
          </a:p>
          <a:p>
            <a:pPr eaLnBrk="0" fontAlgn="base" hangingPunct="0"/>
            <a:r>
              <a:rPr lang="en-US" sz="24000" dirty="0"/>
              <a:t> </a:t>
            </a:r>
            <a:r>
              <a:rPr lang="en-US" sz="12800" dirty="0"/>
              <a:t> </a:t>
            </a:r>
          </a:p>
          <a:p>
            <a:r>
              <a:rPr lang="en-US" sz="12800" b="1" i="1" dirty="0" smtClean="0">
                <a:solidFill>
                  <a:srgbClr val="C00000"/>
                </a:solidFill>
              </a:rPr>
              <a:t>Dr. </a:t>
            </a:r>
            <a:r>
              <a:rPr lang="en-US" sz="12800" b="1" i="1" dirty="0" err="1" smtClean="0">
                <a:solidFill>
                  <a:srgbClr val="C00000"/>
                </a:solidFill>
              </a:rPr>
              <a:t>Suha</a:t>
            </a:r>
            <a:r>
              <a:rPr lang="en-US" sz="12800" b="1" i="1" dirty="0" smtClean="0">
                <a:solidFill>
                  <a:srgbClr val="C00000"/>
                </a:solidFill>
              </a:rPr>
              <a:t> I. Al- </a:t>
            </a:r>
            <a:r>
              <a:rPr lang="en-US" sz="12800" b="1" i="1" dirty="0" err="1" smtClean="0">
                <a:solidFill>
                  <a:srgbClr val="C00000"/>
                </a:solidFill>
              </a:rPr>
              <a:t>Nassar</a:t>
            </a:r>
            <a:endParaRPr lang="ar-SA" sz="12800" i="1" dirty="0">
              <a:solidFill>
                <a:srgbClr val="C00000"/>
              </a:solidFill>
            </a:endParaRPr>
          </a:p>
        </p:txBody>
      </p:sp>
    </p:spTree>
    <p:extLst>
      <p:ext uri="{BB962C8B-B14F-4D97-AF65-F5344CB8AC3E}">
        <p14:creationId xmlns:p14="http://schemas.microsoft.com/office/powerpoint/2010/main" val="32458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7"/>
            <a:ext cx="7704856" cy="647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671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332656"/>
            <a:ext cx="8424936" cy="369332"/>
          </a:xfrm>
          <a:prstGeom prst="rect">
            <a:avLst/>
          </a:prstGeom>
        </p:spPr>
        <p:txBody>
          <a:bodyPr wrap="square">
            <a:spAutoFit/>
          </a:bodyPr>
          <a:lstStyle/>
          <a:p>
            <a:pPr lvl="0" algn="l" rtl="0"/>
            <a:endParaRPr lang="en-US" dirty="0">
              <a:cs typeface="+mj-cs"/>
            </a:endParaRPr>
          </a:p>
        </p:txBody>
      </p:sp>
      <p:sp>
        <p:nvSpPr>
          <p:cNvPr id="4" name="Title 3"/>
          <p:cNvSpPr>
            <a:spLocks noGrp="1"/>
          </p:cNvSpPr>
          <p:nvPr>
            <p:ph type="title"/>
          </p:nvPr>
        </p:nvSpPr>
        <p:spPr>
          <a:xfrm>
            <a:off x="467544" y="433123"/>
            <a:ext cx="8229600" cy="778098"/>
          </a:xfrm>
        </p:spPr>
        <p:txBody>
          <a:bodyPr>
            <a:normAutofit fontScale="90000"/>
          </a:bodyPr>
          <a:lstStyle/>
          <a:p>
            <a:r>
              <a:rPr lang="en-US" sz="4000" b="1" u="sng" dirty="0">
                <a:effectLst>
                  <a:outerShdw blurRad="38100" dist="38100" dir="2700000" algn="tl">
                    <a:srgbClr val="C0C0C0"/>
                  </a:outerShdw>
                </a:effectLst>
              </a:rPr>
              <a:t>X-Ray Diffraction(Bragg's Law</a:t>
            </a:r>
            <a:r>
              <a:rPr lang="en-US" sz="2800" dirty="0"/>
              <a:t/>
            </a:r>
            <a:br>
              <a:rPr lang="en-US" sz="2800" dirty="0"/>
            </a:br>
            <a:endParaRPr lang="ar-SA" sz="2800"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5406330" y="4336073"/>
            <a:ext cx="3486150" cy="2428875"/>
          </a:xfrm>
          <a:prstGeom prst="rect">
            <a:avLst/>
          </a:prstGeom>
          <a:noFill/>
          <a:ln>
            <a:noFill/>
          </a:ln>
        </p:spPr>
      </p:pic>
      <p:pic>
        <p:nvPicPr>
          <p:cNvPr id="11" name="Picture 10" descr="http://pubs.usgs.gov/of/2001/of01-041/htmldocs/images/bragglaw.jpg"/>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581128"/>
            <a:ext cx="2428240" cy="1614170"/>
          </a:xfrm>
          <a:prstGeom prst="rect">
            <a:avLst/>
          </a:prstGeom>
          <a:noFill/>
          <a:ln>
            <a:noFill/>
          </a:ln>
        </p:spPr>
      </p:pic>
      <p:sp>
        <p:nvSpPr>
          <p:cNvPr id="6" name="Rectangle 5"/>
          <p:cNvSpPr/>
          <p:nvPr/>
        </p:nvSpPr>
        <p:spPr>
          <a:xfrm>
            <a:off x="323528" y="1196752"/>
            <a:ext cx="8424936" cy="3139321"/>
          </a:xfrm>
          <a:prstGeom prst="rect">
            <a:avLst/>
          </a:prstGeom>
        </p:spPr>
        <p:txBody>
          <a:bodyPr wrap="square">
            <a:spAutoFit/>
          </a:bodyPr>
          <a:lstStyle/>
          <a:p>
            <a:pPr algn="l" rtl="0"/>
            <a:r>
              <a:rPr lang="en-US" dirty="0"/>
              <a:t>X-rays are electromagnetic radiation of wavelength about 1 Å (10</a:t>
            </a:r>
            <a:r>
              <a:rPr lang="en-US" baseline="30000" dirty="0"/>
              <a:t>-10</a:t>
            </a:r>
            <a:r>
              <a:rPr lang="en-US" dirty="0"/>
              <a:t> m), which is about the same size as an atom. </a:t>
            </a:r>
          </a:p>
          <a:p>
            <a:pPr algn="l" rtl="0"/>
            <a:r>
              <a:rPr lang="en-US" dirty="0"/>
              <a:t>The discovery of X-rays in 1895 enabled scientists to probe crystalline structure   at the atomic level. X-ray diffraction has been in use in two main areas, for the fingerprint characterization of crystalline materials and the determination of their  structure. We can determine the size and the shape of the unit cell for any compound most  easily using X-ray diffraction. X-ray Diffraction Structural Analysis</a:t>
            </a:r>
          </a:p>
          <a:p>
            <a:pPr lvl="0" algn="l" rtl="0"/>
            <a:r>
              <a:rPr lang="en-US" dirty="0"/>
              <a:t> X-ray diffraction provides most definitive structural information</a:t>
            </a:r>
          </a:p>
          <a:p>
            <a:pPr lvl="0" algn="l" rtl="0"/>
            <a:r>
              <a:rPr lang="en-US" dirty="0"/>
              <a:t>.Interatomic distances and bond angles X - rays</a:t>
            </a:r>
          </a:p>
          <a:p>
            <a:pPr algn="l"/>
            <a:r>
              <a:rPr lang="en-US" dirty="0"/>
              <a:t>To provide information about structures we need to probe atomic distances this requires a probe wavelength of 1 x 10</a:t>
            </a:r>
            <a:r>
              <a:rPr lang="en-US" baseline="30000" dirty="0"/>
              <a:t>-10</a:t>
            </a:r>
            <a:r>
              <a:rPr lang="en-US" dirty="0"/>
              <a:t> m ~Angstroms</a:t>
            </a:r>
            <a:endParaRPr lang="ar-SA" dirty="0"/>
          </a:p>
        </p:txBody>
      </p:sp>
    </p:spTree>
    <p:extLst>
      <p:ext uri="{BB962C8B-B14F-4D97-AF65-F5344CB8AC3E}">
        <p14:creationId xmlns:p14="http://schemas.microsoft.com/office/powerpoint/2010/main" val="1999227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4248472" cy="5760640"/>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20688"/>
            <a:ext cx="3939406" cy="5472608"/>
          </a:xfrm>
          <a:prstGeom prst="rect">
            <a:avLst/>
          </a:prstGeom>
          <a:noFill/>
          <a:ln>
            <a:noFill/>
          </a:ln>
        </p:spPr>
      </p:pic>
    </p:spTree>
    <p:extLst>
      <p:ext uri="{BB962C8B-B14F-4D97-AF65-F5344CB8AC3E}">
        <p14:creationId xmlns:p14="http://schemas.microsoft.com/office/powerpoint/2010/main" val="1863938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 </a:t>
            </a:r>
            <a:r>
              <a:rPr lang="en-US" b="1" dirty="0"/>
              <a:t/>
            </a:r>
            <a:br>
              <a:rPr lang="en-US" b="1" dirty="0"/>
            </a:br>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963" y="260648"/>
            <a:ext cx="42100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60723"/>
            <a:ext cx="518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89" y="1441748"/>
            <a:ext cx="8088719" cy="496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158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0"/>
            <a:ext cx="53625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58" y="693756"/>
            <a:ext cx="8208912" cy="577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606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16632"/>
            <a:ext cx="7848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98" y="908720"/>
            <a:ext cx="8028384"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94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6675"/>
            <a:ext cx="8928992"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584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498" y="0"/>
            <a:ext cx="30194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551" y="836712"/>
            <a:ext cx="8269318" cy="558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716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57" y="188640"/>
            <a:ext cx="8424936"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96" y="1369740"/>
            <a:ext cx="8894457"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96" y="2738438"/>
            <a:ext cx="896302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95" y="4293096"/>
            <a:ext cx="8894457"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324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139</Words>
  <Application>Microsoft Office PowerPoint</Application>
  <PresentationFormat>On-screen Show (4:3)</PresentationFormat>
  <Paragraphs>18</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Physical Electronics                             lecture-5                                  </vt:lpstr>
      <vt:lpstr>X-Ray Diffraction(Bragg's Law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Electronics                             lecture-1</dc:title>
  <dc:creator>Dr.SUHA ALNASSAR</dc:creator>
  <cp:lastModifiedBy>Dr.SUHA ALNASSAR</cp:lastModifiedBy>
  <cp:revision>38</cp:revision>
  <dcterms:created xsi:type="dcterms:W3CDTF">2015-12-06T18:43:31Z</dcterms:created>
  <dcterms:modified xsi:type="dcterms:W3CDTF">2015-12-08T17:38:15Z</dcterms:modified>
</cp:coreProperties>
</file>